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sldIdLst>
    <p:sldId id="256" r:id="rId2"/>
    <p:sldId id="257" r:id="rId3"/>
    <p:sldId id="259" r:id="rId4"/>
    <p:sldId id="260" r:id="rId5"/>
    <p:sldId id="263" r:id="rId6"/>
    <p:sldId id="264" r:id="rId7"/>
    <p:sldId id="267" r:id="rId8"/>
    <p:sldId id="265" r:id="rId9"/>
    <p:sldId id="269" r:id="rId10"/>
    <p:sldId id="270" r:id="rId11"/>
    <p:sldId id="281" r:id="rId12"/>
    <p:sldId id="273" r:id="rId13"/>
    <p:sldId id="271" r:id="rId14"/>
    <p:sldId id="272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6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722ABA-5B40-4C25-B293-FBE02AFFEF7C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E9FA4B-5C7C-4FDF-AF8B-DCFB12B40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FA4B-5C7C-4FDF-AF8B-DCFB12B40B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FA4B-5C7C-4FDF-AF8B-DCFB12B40BC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FA4B-5C7C-4FDF-AF8B-DCFB12B40BC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FA4B-5C7C-4FDF-AF8B-DCFB12B40BC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FA4B-5C7C-4FDF-AF8B-DCFB12B40BC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FA4B-5C7C-4FDF-AF8B-DCFB12B40BC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FA4B-5C7C-4FDF-AF8B-DCFB12B40BC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FA4B-5C7C-4FDF-AF8B-DCFB12B40BC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FA4B-5C7C-4FDF-AF8B-DCFB12B40BC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FA4B-5C7C-4FDF-AF8B-DCFB12B40BC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FA4B-5C7C-4FDF-AF8B-DCFB12B40BC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FA4B-5C7C-4FDF-AF8B-DCFB12B40BC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FA4B-5C7C-4FDF-AF8B-DCFB12B40BC5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FA4B-5C7C-4FDF-AF8B-DCFB12B40BC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FA4B-5C7C-4FDF-AF8B-DCFB12B40BC5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FA4B-5C7C-4FDF-AF8B-DCFB12B40BC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FA4B-5C7C-4FDF-AF8B-DCFB12B40BC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FA4B-5C7C-4FDF-AF8B-DCFB12B40BC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FA4B-5C7C-4FDF-AF8B-DCFB12B40BC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FA4B-5C7C-4FDF-AF8B-DCFB12B40BC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FA4B-5C7C-4FDF-AF8B-DCFB12B40BC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FA4B-5C7C-4FDF-AF8B-DCFB12B40BC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AFBB08-4629-4353-A63A-940E3143A7A8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B38C2B-AECE-4A00-99A2-3B802C9F0D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AFBB08-4629-4353-A63A-940E3143A7A8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B38C2B-AECE-4A00-99A2-3B802C9F0D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AFBB08-4629-4353-A63A-940E3143A7A8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B38C2B-AECE-4A00-99A2-3B802C9F0D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AFBB08-4629-4353-A63A-940E3143A7A8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B38C2B-AECE-4A00-99A2-3B802C9F0D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AFBB08-4629-4353-A63A-940E3143A7A8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B38C2B-AECE-4A00-99A2-3B802C9F0D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AFBB08-4629-4353-A63A-940E3143A7A8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B38C2B-AECE-4A00-99A2-3B802C9F0D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AFBB08-4629-4353-A63A-940E3143A7A8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B38C2B-AECE-4A00-99A2-3B802C9F0D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AFBB08-4629-4353-A63A-940E3143A7A8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B38C2B-AECE-4A00-99A2-3B802C9F0D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AFBB08-4629-4353-A63A-940E3143A7A8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B38C2B-AECE-4A00-99A2-3B802C9F0D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AFBB08-4629-4353-A63A-940E3143A7A8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B38C2B-AECE-4A00-99A2-3B802C9F0D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AFBB08-4629-4353-A63A-940E3143A7A8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B38C2B-AECE-4A00-99A2-3B802C9F0D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AFBB08-4629-4353-A63A-940E3143A7A8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9B38C2B-AECE-4A00-99A2-3B802C9F0D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iggyspankrecords.com/astound/astound.htm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siteresources.worldbank.org/EXTDEVDIALOGUE/Resources/WfG-Nov-9-2008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/>
                <a:latin typeface="Bodoni MT" pitchFamily="18" charset="0"/>
              </a:rPr>
              <a:t>Church Perspectives on Aid Effectiveness</a:t>
            </a:r>
            <a:endParaRPr lang="en-US" dirty="0">
              <a:solidFill>
                <a:schemeClr val="tx1"/>
              </a:solidFill>
              <a:effectLst/>
              <a:latin typeface="Bodoni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Sandra F. Joireman</a:t>
            </a:r>
          </a:p>
          <a:p>
            <a:r>
              <a:rPr lang="en-US" dirty="0" smtClean="0"/>
              <a:t>Department of Politics and International Relations</a:t>
            </a:r>
          </a:p>
          <a:p>
            <a:r>
              <a:rPr lang="en-US" dirty="0" smtClean="0"/>
              <a:t>Wheaton College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/>
              </a:rPr>
              <a:t>#6 only use qualified people</a:t>
            </a:r>
            <a:endParaRPr 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248399" y="3657600"/>
            <a:ext cx="2262247" cy="199631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Man with Hammer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609600"/>
            <a:ext cx="5105400" cy="58738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541020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b="0" dirty="0" smtClean="0">
                <a:solidFill>
                  <a:schemeClr val="tx1"/>
                </a:solidFill>
                <a:effectLst/>
                <a:latin typeface="Bodoni MT" pitchFamily="18" charset="0"/>
              </a:rPr>
              <a:t>CNN followed Sean Penn in Haiti on May 4, documenting the celebrity's life as an aid worker, including his efforts to save a boy with diphtheria.</a:t>
            </a:r>
            <a:endParaRPr lang="en-US" b="0" dirty="0">
              <a:solidFill>
                <a:schemeClr val="tx1"/>
              </a:solidFill>
              <a:effectLst/>
              <a:latin typeface="Bodoni MT" pitchFamily="18" charset="0"/>
            </a:endParaRPr>
          </a:p>
        </p:txBody>
      </p:sp>
      <p:pic>
        <p:nvPicPr>
          <p:cNvPr id="7" name="Content Placeholder 6" descr="s-SEAN-PENN-HAITI-EARTHQUAKE-large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3400" y="533400"/>
            <a:ext cx="5278312" cy="38572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effectLst/>
                <a:latin typeface="Bodoni MT" pitchFamily="18" charset="0"/>
              </a:rPr>
              <a:t>#7 Don’t be impatient</a:t>
            </a:r>
            <a:endParaRPr lang="en-US" sz="4400" dirty="0">
              <a:effectLst/>
              <a:latin typeface="Bodoni MT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02920" y="457200"/>
            <a:ext cx="5593080" cy="426110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Be patient in spending money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Be patient in looking for results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/>
                <a:latin typeface="Bodoni MT" pitchFamily="18" charset="0"/>
              </a:rPr>
              <a:t>#8 Evaluate your programs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pPr lvl="1"/>
            <a:r>
              <a:rPr lang="en-US" dirty="0" smtClean="0"/>
              <a:t>Systemically</a:t>
            </a:r>
          </a:p>
          <a:p>
            <a:pPr lvl="1"/>
            <a:r>
              <a:rPr lang="en-US" dirty="0" smtClean="0"/>
              <a:t>If possible using randomization</a:t>
            </a:r>
            <a:endParaRPr lang="en-US" dirty="0"/>
          </a:p>
        </p:txBody>
      </p:sp>
      <p:pic>
        <p:nvPicPr>
          <p:cNvPr id="8" name="Content Placeholder 7" descr="assessment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91000" y="609600"/>
            <a:ext cx="4267200" cy="4352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effectLst/>
                <a:latin typeface="Bodoni MT" pitchFamily="18" charset="0"/>
              </a:rPr>
              <a:t>What do secular development agencies have to learn from the church?</a:t>
            </a:r>
            <a:endParaRPr lang="en-US" sz="5400" dirty="0">
              <a:effectLst/>
              <a:latin typeface="Bodoni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371600" y="5029200"/>
            <a:ext cx="7391400" cy="105156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/>
                <a:latin typeface="Bodoni MT" pitchFamily="18" charset="0"/>
              </a:rPr>
              <a:t>Poverty has a spiritual component</a:t>
            </a:r>
            <a:endParaRPr lang="en-US" dirty="0">
              <a:solidFill>
                <a:schemeClr val="tx1"/>
              </a:solidFill>
              <a:effectLst/>
              <a:latin typeface="Bodoni MT" pitchFamily="18" charset="0"/>
            </a:endParaRPr>
          </a:p>
        </p:txBody>
      </p:sp>
      <p:pic>
        <p:nvPicPr>
          <p:cNvPr id="9" name="Content Placeholder 8" descr="prayer-initiative-woma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457200"/>
            <a:ext cx="6172200" cy="50026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/>
                <a:latin typeface="Bodoni MT" pitchFamily="18" charset="0"/>
              </a:rPr>
              <a:t>Faith needs to be taken seriously</a:t>
            </a:r>
            <a:endParaRPr lang="en-US" dirty="0">
              <a:solidFill>
                <a:schemeClr val="tx1"/>
              </a:solidFill>
              <a:effectLst/>
              <a:latin typeface="Bodoni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people in the developing world are people of faith. </a:t>
            </a:r>
          </a:p>
          <a:p>
            <a:endParaRPr lang="en-US" dirty="0" smtClean="0"/>
          </a:p>
          <a:p>
            <a:r>
              <a:rPr lang="en-US" dirty="0" smtClean="0"/>
              <a:t> Faith is not peripheral to their lives or insignificant to their level of income.  It is a resource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685800"/>
            <a:ext cx="3931920" cy="438912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“to ignore the spiritual dimension of life is to ignore the main driving force of many of the poorest people in the world” (</a:t>
            </a:r>
            <a:r>
              <a:rPr lang="en-US" dirty="0" err="1" smtClean="0"/>
              <a:t>Krige</a:t>
            </a:r>
            <a:r>
              <a:rPr lang="en-US" dirty="0" smtClean="0"/>
              <a:t> 2008:23)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0200"/>
            <a:ext cx="8183880" cy="1051560"/>
          </a:xfrm>
        </p:spPr>
        <p:txBody>
          <a:bodyPr>
            <a:normAutofit/>
          </a:bodyPr>
          <a:lstStyle/>
          <a:p>
            <a:r>
              <a:rPr lang="en-US" dirty="0" smtClean="0">
                <a:effectLst/>
                <a:latin typeface="Bodoni MT" pitchFamily="18" charset="0"/>
              </a:rPr>
              <a:t>Churches can engage communities</a:t>
            </a:r>
            <a:endParaRPr lang="en-US" dirty="0">
              <a:effectLst/>
              <a:latin typeface="Bodoni MT" pitchFamily="18" charset="0"/>
            </a:endParaRPr>
          </a:p>
        </p:txBody>
      </p:sp>
      <p:pic>
        <p:nvPicPr>
          <p:cNvPr id="5" name="Content Placeholder 4" descr="Guatemala Catholics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228600"/>
            <a:ext cx="3932238" cy="2527255"/>
          </a:xfrm>
        </p:spPr>
      </p:pic>
      <p:pic>
        <p:nvPicPr>
          <p:cNvPr id="6" name="Content Placeholder 5" descr="nigerian_church%201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228600"/>
            <a:ext cx="3930650" cy="2479333"/>
          </a:xfrm>
        </p:spPr>
      </p:pic>
      <p:pic>
        <p:nvPicPr>
          <p:cNvPr id="12290" name="Picture 2" descr="http://thepopeofpentecost.files.wordpress.com/2009/05/yodi-full-gospe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2819400"/>
            <a:ext cx="4362450" cy="2905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562600"/>
            <a:ext cx="8183880" cy="838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/>
                <a:latin typeface="Bodoni MT" pitchFamily="18" charset="0"/>
              </a:rPr>
              <a:t>People are members of families and communities not just objects to be ‘developed’. </a:t>
            </a:r>
            <a:r>
              <a:rPr lang="en-US" dirty="0" smtClean="0">
                <a:latin typeface="Bodoni MT" pitchFamily="18" charset="0"/>
              </a:rPr>
              <a:t/>
            </a:r>
            <a:br>
              <a:rPr lang="en-US" dirty="0" smtClean="0">
                <a:latin typeface="Bodoni MT" pitchFamily="18" charset="0"/>
              </a:rPr>
            </a:br>
            <a:endParaRPr lang="en-US" dirty="0">
              <a:solidFill>
                <a:schemeClr val="tx1"/>
              </a:solidFill>
              <a:effectLst/>
              <a:latin typeface="Bodoni MT" pitchFamily="18" charset="0"/>
            </a:endParaRPr>
          </a:p>
        </p:txBody>
      </p:sp>
      <p:pic>
        <p:nvPicPr>
          <p:cNvPr id="5" name="Content Placeholder 4" descr="Bulgarian family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200400" y="609600"/>
            <a:ext cx="5505450" cy="3970277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>
                <a:solidFill>
                  <a:schemeClr val="tx1"/>
                </a:solidFill>
                <a:effectLst/>
                <a:latin typeface="Bodoni MT" pitchFamily="18" charset="0"/>
              </a:rPr>
              <a:t>Some evidence that faith based service provision is more effective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6" descr="Ugandan nurses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81000" y="762000"/>
            <a:ext cx="4673600" cy="3505200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599" y="609600"/>
            <a:ext cx="3402489" cy="4328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Evidence from healthcare providers in Uganda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Study by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err="1" smtClean="0"/>
              <a:t>Reinikka</a:t>
            </a:r>
            <a:r>
              <a:rPr lang="en-US" dirty="0" smtClean="0"/>
              <a:t> and </a:t>
            </a:r>
            <a:r>
              <a:rPr lang="en-US" dirty="0" err="1" smtClean="0"/>
              <a:t>Svensson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“intrinsically motivated to serve”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562600"/>
            <a:ext cx="8183880" cy="3962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/>
                <a:latin typeface="Bodoni MT" pitchFamily="18" charset="0"/>
              </a:rPr>
              <a:t>Presentation Outline</a:t>
            </a:r>
            <a:endParaRPr lang="en-US" dirty="0">
              <a:effectLst/>
              <a:latin typeface="Bodoni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en-US" sz="4000" dirty="0" smtClean="0">
                <a:latin typeface="Bell MT" pitchFamily="18" charset="0"/>
              </a:rPr>
              <a:t>Types of church based aid</a:t>
            </a:r>
          </a:p>
          <a:p>
            <a:pPr>
              <a:buFont typeface="Wingdings" pitchFamily="2" charset="2"/>
              <a:buChar char="§"/>
            </a:pPr>
            <a:r>
              <a:rPr lang="en-US" sz="4000" dirty="0" smtClean="0">
                <a:latin typeface="Bell MT" pitchFamily="18" charset="0"/>
              </a:rPr>
              <a:t>Eight lessons the church can learn 	from secular development agencies</a:t>
            </a:r>
          </a:p>
          <a:p>
            <a:pPr>
              <a:buFont typeface="Wingdings" pitchFamily="2" charset="2"/>
              <a:buChar char="§"/>
            </a:pPr>
            <a:r>
              <a:rPr lang="en-US" sz="4000" dirty="0" smtClean="0">
                <a:latin typeface="Bell MT" pitchFamily="18" charset="0"/>
              </a:rPr>
              <a:t>Five things secular development 	agencies can learn from the church</a:t>
            </a:r>
          </a:p>
          <a:p>
            <a:pPr>
              <a:buFont typeface="Wingdings" pitchFamily="2" charset="2"/>
              <a:buChar char="§"/>
            </a:pPr>
            <a:r>
              <a:rPr lang="en-US" sz="4000" dirty="0" smtClean="0">
                <a:latin typeface="Bell MT" pitchFamily="18" charset="0"/>
              </a:rPr>
              <a:t>Areas of common growth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Lessons for both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Beware of fads</a:t>
            </a:r>
          </a:p>
          <a:p>
            <a:endParaRPr lang="en-US" dirty="0" smtClean="0"/>
          </a:p>
          <a:p>
            <a:r>
              <a:rPr lang="en-US" dirty="0" smtClean="0"/>
              <a:t>Focus on underfunded areas that may be of great importance to the society as a whole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Work together and with each other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Stop when it is not working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dilemma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000" dirty="0" smtClean="0"/>
              <a:t>Investing in people and producing measurable outcomes may be at cross-purposes.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Photocredits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Pointing man - </a:t>
            </a:r>
            <a:r>
              <a:rPr lang="en-US" dirty="0" smtClean="0">
                <a:hlinkClick r:id="rId3"/>
              </a:rPr>
              <a:t>www.piggyspankrecords.com/astound/astound.htm</a:t>
            </a:r>
            <a:endParaRPr lang="en-US" dirty="0" smtClean="0"/>
          </a:p>
          <a:p>
            <a:r>
              <a:rPr lang="en-US" dirty="0" smtClean="0"/>
              <a:t>Man with hammer - http://www.consumerreports.org/content/Home/Gallery/Photos/197302.jpg</a:t>
            </a:r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Healthcare providers study</a:t>
            </a:r>
          </a:p>
          <a:p>
            <a:r>
              <a:rPr lang="en-US" u="sng" dirty="0" smtClean="0">
                <a:hlinkClick r:id="rId4"/>
              </a:rPr>
              <a:t>http://siteresources.worldbank.org/EXTDEVDIALOGUE/Resources/WfG-Nov-9-2008.pdf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334000"/>
            <a:ext cx="8183880" cy="701040"/>
          </a:xfrm>
        </p:spPr>
        <p:txBody>
          <a:bodyPr>
            <a:normAutofit/>
          </a:bodyPr>
          <a:lstStyle/>
          <a:p>
            <a:r>
              <a:rPr lang="en-US" dirty="0" smtClean="0">
                <a:effectLst/>
                <a:latin typeface="Bodoni MT" pitchFamily="18" charset="0"/>
              </a:rPr>
              <a:t>Types of church based aid</a:t>
            </a:r>
            <a:endParaRPr lang="en-US" dirty="0">
              <a:effectLst/>
              <a:latin typeface="Bodoni MT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607224" y="1143000"/>
            <a:ext cx="4117176" cy="37947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Churches</a:t>
            </a:r>
          </a:p>
          <a:p>
            <a:r>
              <a:rPr lang="en-US" dirty="0" smtClean="0"/>
              <a:t>Denominations</a:t>
            </a:r>
          </a:p>
          <a:p>
            <a:r>
              <a:rPr lang="en-US" dirty="0" err="1" smtClean="0"/>
              <a:t>Parachurch</a:t>
            </a:r>
            <a:r>
              <a:rPr lang="en-US" dirty="0" smtClean="0"/>
              <a:t> organizations</a:t>
            </a:r>
          </a:p>
          <a:p>
            <a:pPr>
              <a:buNone/>
            </a:pPr>
            <a:r>
              <a:rPr lang="en-US" dirty="0" smtClean="0"/>
              <a:t>		Large – BINGOS  </a:t>
            </a:r>
          </a:p>
          <a:p>
            <a:pPr>
              <a:buNone/>
            </a:pPr>
            <a:r>
              <a:rPr lang="en-US" dirty="0" smtClean="0"/>
              <a:t>		Small – the guys at Wheaton who just 	formed an 	organization</a:t>
            </a:r>
          </a:p>
          <a:p>
            <a:r>
              <a:rPr lang="en-US" dirty="0" smtClean="0"/>
              <a:t>short-term missions</a:t>
            </a:r>
          </a:p>
          <a:p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609600"/>
            <a:ext cx="3653367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495800" y="4038600"/>
            <a:ext cx="41312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And all of these can be combined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in different ways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562600"/>
            <a:ext cx="8153400" cy="855550"/>
          </a:xfrm>
        </p:spPr>
        <p:txBody>
          <a:bodyPr>
            <a:normAutofit/>
          </a:bodyPr>
          <a:lstStyle/>
          <a:p>
            <a:r>
              <a:rPr lang="en-US" dirty="0" smtClean="0">
                <a:effectLst/>
                <a:latin typeface="Bodoni MT" pitchFamily="18" charset="0"/>
              </a:rPr>
              <a:t>Aid is going to….</a:t>
            </a:r>
            <a:endParaRPr lang="en-US" dirty="0">
              <a:effectLst/>
              <a:latin typeface="Bodoni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1524000" cy="2667000"/>
          </a:xfrm>
        </p:spPr>
        <p:txBody>
          <a:bodyPr vert="vert270">
            <a:normAutofit/>
          </a:bodyPr>
          <a:lstStyle/>
          <a:p>
            <a:pPr>
              <a:buNone/>
            </a:pPr>
            <a:r>
              <a:rPr lang="en-US" dirty="0" smtClean="0"/>
              <a:t>Church-based organization of origin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56418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Individual churches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Development Programs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Relief efforts</a:t>
            </a:r>
          </a:p>
          <a:p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2743200" y="838200"/>
            <a:ext cx="19050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2743200" y="4876800"/>
            <a:ext cx="19050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2743200" y="2819400"/>
            <a:ext cx="19050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/>
                <a:latin typeface="Bodoni MT" pitchFamily="18" charset="0"/>
              </a:rPr>
              <a:t>What can the church learn from secular development agencies?</a:t>
            </a:r>
            <a:endParaRPr lang="en-US" dirty="0">
              <a:effectLst/>
              <a:latin typeface="Bodoni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Lesson 1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Relief ≠ Development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There is a time for each</a:t>
            </a:r>
          </a:p>
          <a:p>
            <a:pPr>
              <a:buNone/>
            </a:pPr>
            <a:r>
              <a:rPr lang="en-US" dirty="0" smtClean="0"/>
              <a:t>The time for relief is short</a:t>
            </a:r>
          </a:p>
          <a:p>
            <a:pPr>
              <a:buNone/>
            </a:pPr>
            <a:r>
              <a:rPr lang="en-US" dirty="0" smtClean="0"/>
              <a:t>Don’t confuse the two</a:t>
            </a:r>
            <a:endParaRPr lang="en-US" dirty="0"/>
          </a:p>
        </p:txBody>
      </p:sp>
      <p:pic>
        <p:nvPicPr>
          <p:cNvPr id="5" name="Content Placeholder 4" descr="WhenHelpingHurt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49875" y="609632"/>
            <a:ext cx="2743200" cy="423062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29718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effectLst/>
                <a:latin typeface="Bodoni MT" pitchFamily="18" charset="0"/>
              </a:rPr>
              <a:t>Planning</a:t>
            </a:r>
            <a:br>
              <a:rPr lang="en-US" sz="3600" dirty="0" smtClean="0">
                <a:effectLst/>
                <a:latin typeface="Bodoni MT" pitchFamily="18" charset="0"/>
              </a:rPr>
            </a:br>
            <a:r>
              <a:rPr lang="en-US" sz="3600" dirty="0" smtClean="0">
                <a:effectLst/>
                <a:latin typeface="Bodoni MT" pitchFamily="18" charset="0"/>
              </a:rPr>
              <a:t/>
            </a:r>
            <a:br>
              <a:rPr lang="en-US" sz="3600" dirty="0" smtClean="0">
                <a:effectLst/>
                <a:latin typeface="Bodoni MT" pitchFamily="18" charset="0"/>
              </a:rPr>
            </a:br>
            <a:r>
              <a:rPr lang="en-US" sz="3600" dirty="0" smtClean="0">
                <a:effectLst/>
                <a:latin typeface="Bodoni MT" pitchFamily="18" charset="0"/>
              </a:rPr>
              <a:t>Implementation</a:t>
            </a:r>
            <a:br>
              <a:rPr lang="en-US" sz="3600" dirty="0" smtClean="0">
                <a:effectLst/>
                <a:latin typeface="Bodoni MT" pitchFamily="18" charset="0"/>
              </a:rPr>
            </a:br>
            <a:r>
              <a:rPr lang="en-US" sz="3600" dirty="0" smtClean="0">
                <a:effectLst/>
                <a:latin typeface="Bodoni MT" pitchFamily="18" charset="0"/>
              </a:rPr>
              <a:t/>
            </a:r>
            <a:br>
              <a:rPr lang="en-US" sz="3600" dirty="0" smtClean="0">
                <a:effectLst/>
                <a:latin typeface="Bodoni MT" pitchFamily="18" charset="0"/>
              </a:rPr>
            </a:br>
            <a:r>
              <a:rPr lang="en-US" sz="3600" dirty="0" smtClean="0">
                <a:effectLst/>
                <a:latin typeface="Bodoni MT" pitchFamily="18" charset="0"/>
              </a:rPr>
              <a:t>Assessment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4953000" y="5715000"/>
            <a:ext cx="2971800" cy="47231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Cork  Community Garden in Ireland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1373" y="930144"/>
            <a:ext cx="4115428" cy="242265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Lesson#2</a:t>
            </a:r>
          </a:p>
          <a:p>
            <a:pPr>
              <a:buNone/>
            </a:pPr>
            <a:r>
              <a:rPr lang="en-US" dirty="0" smtClean="0"/>
              <a:t>The community receiving the aid should participate </a:t>
            </a:r>
            <a:endParaRPr lang="en-US" dirty="0"/>
          </a:p>
        </p:txBody>
      </p:sp>
      <p:pic>
        <p:nvPicPr>
          <p:cNvPr id="2050" name="Picture 2" descr="http://www.cork2005.ie/programme/strands/residencies/images/CorkMandalaGarde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971800"/>
            <a:ext cx="4362450" cy="3362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3474720" cy="438912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#3  Respond only when locals cannot or will not</a:t>
            </a:r>
            <a:endParaRPr lang="en-US" dirty="0"/>
          </a:p>
        </p:txBody>
      </p:sp>
      <p:pic>
        <p:nvPicPr>
          <p:cNvPr id="8" name="Content Placeholder 7" descr="bethereposter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67200" y="530225"/>
            <a:ext cx="4019137" cy="56368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effectLst/>
                <a:latin typeface="Bodoni MT" pitchFamily="18" charset="0"/>
              </a:rPr>
              <a:t>#4 Do Your Homework</a:t>
            </a:r>
            <a:endParaRPr lang="en-US" sz="2800" dirty="0">
              <a:effectLst/>
              <a:latin typeface="Bodoni MT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410200" y="1447802"/>
            <a:ext cx="3100447" cy="1523998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9600" dirty="0" smtClean="0"/>
              <a:t>Conduct an assessment to find out what the needs are instead of deciding what the needs are before you go.</a:t>
            </a:r>
            <a:endParaRPr lang="en-US" sz="9600" dirty="0"/>
          </a:p>
        </p:txBody>
      </p:sp>
      <p:pic>
        <p:nvPicPr>
          <p:cNvPr id="5" name="Content Placeholder 4" descr="pointing man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44512" y="762000"/>
            <a:ext cx="4789488" cy="4789488"/>
          </a:xfrm>
        </p:spPr>
      </p:pic>
      <p:sp>
        <p:nvSpPr>
          <p:cNvPr id="6" name="TextBox 5"/>
          <p:cNvSpPr txBox="1"/>
          <p:nvPr/>
        </p:nvSpPr>
        <p:spPr>
          <a:xfrm>
            <a:off x="533400" y="5562600"/>
            <a:ext cx="411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“I know what you need.”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/>
                <a:latin typeface="Bodoni MT" pitchFamily="18" charset="0"/>
              </a:rPr>
              <a:t>#5 Target assistance based on vulnerability and need</a:t>
            </a:r>
            <a:endParaRPr lang="en-US" dirty="0">
              <a:solidFill>
                <a:schemeClr val="tx1"/>
              </a:solidFill>
              <a:effectLst/>
              <a:latin typeface="Bodoni MT" pitchFamily="18" charset="0"/>
            </a:endParaRPr>
          </a:p>
        </p:txBody>
      </p:sp>
      <p:pic>
        <p:nvPicPr>
          <p:cNvPr id="7" name="Content Placeholder 6" descr="targe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52600" y="533400"/>
            <a:ext cx="5204619" cy="42157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371</TotalTime>
  <Words>440</Words>
  <Application>Microsoft Office PowerPoint</Application>
  <PresentationFormat>On-screen Show (4:3)</PresentationFormat>
  <Paragraphs>113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Aspect</vt:lpstr>
      <vt:lpstr>Church Perspectives on Aid Effectiveness</vt:lpstr>
      <vt:lpstr>Presentation Outline</vt:lpstr>
      <vt:lpstr>Types of church based aid</vt:lpstr>
      <vt:lpstr>Aid is going to….</vt:lpstr>
      <vt:lpstr>What can the church learn from secular development agencies?</vt:lpstr>
      <vt:lpstr>Planning  Implementation  Assessment </vt:lpstr>
      <vt:lpstr>Slide 7</vt:lpstr>
      <vt:lpstr>#4 Do Your Homework</vt:lpstr>
      <vt:lpstr>#5 Target assistance based on vulnerability and need</vt:lpstr>
      <vt:lpstr>#6 only use qualified people</vt:lpstr>
      <vt:lpstr>CNN followed Sean Penn in Haiti on May 4, documenting the celebrity's life as an aid worker, including his efforts to save a boy with diphtheria.</vt:lpstr>
      <vt:lpstr>#7 Don’t be impatient</vt:lpstr>
      <vt:lpstr>#8 Evaluate your programs </vt:lpstr>
      <vt:lpstr>What do secular development agencies have to learn from the church?</vt:lpstr>
      <vt:lpstr>Poverty has a spiritual component</vt:lpstr>
      <vt:lpstr>Faith needs to be taken seriously</vt:lpstr>
      <vt:lpstr>Churches can engage communities</vt:lpstr>
      <vt:lpstr>People are members of families and communities not just objects to be ‘developed’.  </vt:lpstr>
      <vt:lpstr>Some evidence that faith based service provision is more effective</vt:lpstr>
      <vt:lpstr>Lessons for both </vt:lpstr>
      <vt:lpstr>Final dilemma</vt:lpstr>
      <vt:lpstr>Slide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Church Perspectives on Aid Effectiveness</dc:title>
  <dc:creator>Sandra Joireman</dc:creator>
  <cp:lastModifiedBy>kmurphy</cp:lastModifiedBy>
  <cp:revision>49</cp:revision>
  <dcterms:created xsi:type="dcterms:W3CDTF">2010-05-07T19:29:14Z</dcterms:created>
  <dcterms:modified xsi:type="dcterms:W3CDTF">2010-07-29T14:59:40Z</dcterms:modified>
</cp:coreProperties>
</file>